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7" r:id="rId6"/>
    <p:sldId id="260" r:id="rId7"/>
    <p:sldId id="262" r:id="rId8"/>
    <p:sldId id="261" r:id="rId9"/>
    <p:sldId id="264" r:id="rId10"/>
    <p:sldId id="265" r:id="rId11"/>
    <p:sldId id="266" r:id="rId12"/>
    <p:sldId id="259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8" autoAdjust="0"/>
    <p:restoredTop sz="94660"/>
  </p:normalViewPr>
  <p:slideViewPr>
    <p:cSldViewPr snapToGrid="0">
      <p:cViewPr varScale="1">
        <p:scale>
          <a:sx n="55" d="100"/>
          <a:sy n="55" d="100"/>
        </p:scale>
        <p:origin x="10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E9B60-7371-47FA-BEA7-52EAEA5E8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F9F55-1D9E-4C8F-BF1F-F66538942E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CDF26-986D-4080-A99F-0E377951E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266EF-6E57-4B3F-A4A7-658AD9448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9BDD0-0303-4067-9054-FB9BCC51A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57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4FE89-2DD8-4D65-B493-D3A1948F4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4FE5B-8786-44AF-81C1-66E3A6B76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F722E-CDBD-4DDE-AD2B-EE021D070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6FC21-4909-4953-A38B-2F0AC4A4B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8EE7A-AD20-4848-AA16-9B56828E4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67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66D940-ECA6-4028-AD0E-3A46E94840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F2892-A8AA-4B18-8BBA-1E6037806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08D68-3F66-4164-A39B-878C83856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16FCC-892F-42BF-AD5C-8D927E366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AC7EE-4677-4E2E-8F31-C43023A04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37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E1015-2919-4A2C-B343-A9DFBEE0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8083C-57FC-4FE0-8FC6-8F6C6B73D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CCE83-CF47-4653-89D0-D274DB23B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588EC-A5A0-4BFA-8DFE-60127F5B7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EC8B0-8E7F-4D0B-B5C0-A503BD3FB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63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90772-EE73-4AA3-814B-5E00F39D4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06F6B-7B74-4287-B989-86D4FCCF3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7952C-2257-43A0-8FC9-ACB571F32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98D8E-C135-4A1A-90B3-AA1488161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EA9AC-4D89-4FDA-9203-2FB286E62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738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9F7E8-D8C1-4387-B553-596A27DA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CF3B6-BF0F-46BB-AA48-2F27561AD8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9442A-9012-452B-8331-C6AD6212D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9363F-8475-419C-9EBA-2C8608523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EA11C-3A8B-425C-9BE8-DCAE5D172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EF989-C65B-46A5-A46A-AEB1DD7D9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463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B502A-0691-4C03-BE00-8471D1D81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36E937-377D-40F4-B365-48C55C42B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10D88-D820-4DC7-A2B5-69D9EBA0E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27D294-84A6-4AC4-B8D3-534B6C9907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1EF149-3D95-4F19-A60F-ABC506DEE5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299C01-7E83-4468-ADDE-8A0EE4419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1DC8F6-DD05-4E8D-A8E1-97BB34886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B89AD8-D224-403F-B8D1-7C708CBCF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19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C789B-70AB-44DB-BDC4-2D52B7118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EC3A8B-E8CF-43B5-A6A1-288EE3773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2F4059-FA18-4273-823B-2C2F0B633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8A3791-E69E-47CB-97F1-76FFD139C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69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5E3FBF-0EF6-4549-8E85-4D05EA96D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581642-41D7-4A22-AFAB-43017BC07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5384E9-9018-4253-A77C-BBFC51AE5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39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55E98-1D79-4FCD-BE52-3577A3C7B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A28E6-D32E-41E9-A86E-D333AE7F7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F063B-A754-405B-A65F-62176683BB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5FCE7-0729-4B1C-BAE5-3F5488D1D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DAF66-0495-4101-87D6-D81A8BC72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33464-8E7D-49F1-83BB-C9C9FF55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864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93963-A17C-42B0-9EDA-D66BDB1BD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4AA6CC-2626-49E3-B838-220D876B61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D0D7C-623A-4ADD-9F06-735807711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94573-E4AF-44DC-9CE3-0ACCB0D29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026C1A-D307-45A2-A879-77A638642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27E04C-D4D1-4702-94F1-BB4289EBB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10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C7F31B-676F-4BD8-9F67-6E5340E4E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65695-DCF1-49C2-BA7C-FFA15E1DD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FBB05-9D7F-4055-8C45-C7AA4B5EFD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A01D6-EA82-45BB-B67C-A74D8A73421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E8857-6728-47EE-9195-2BEE040707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C8DE0-217F-435B-9141-56A9CD6448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CDEB0-6A59-40F5-98BB-4C82B139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57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7">
            <a:extLst>
              <a:ext uri="{FF2B5EF4-FFF2-40B4-BE49-F238E27FC236}">
                <a16:creationId xmlns:a16="http://schemas.microsoft.com/office/drawing/2014/main" id="{25168E7B-6D42-4B3A-B7A1-17D4C49E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9">
            <a:extLst>
              <a:ext uri="{FF2B5EF4-FFF2-40B4-BE49-F238E27FC236}">
                <a16:creationId xmlns:a16="http://schemas.microsoft.com/office/drawing/2014/main" id="{98A030C2-9F23-4593-9F99-7B73C232A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CDB346-4218-4301-BD74-85572FFD1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7967" y="1741337"/>
            <a:ext cx="7598833" cy="2387918"/>
          </a:xfrm>
        </p:spPr>
        <p:txBody>
          <a:bodyPr anchor="b"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The Relevance of </a:t>
            </a:r>
            <a:r>
              <a:rPr lang="en-US" b="1" i="1" dirty="0">
                <a:solidFill>
                  <a:schemeClr val="bg1"/>
                </a:solidFill>
              </a:rPr>
              <a:t>Philadelphia </a:t>
            </a:r>
            <a:r>
              <a:rPr lang="en-US" b="1" dirty="0">
                <a:solidFill>
                  <a:schemeClr val="bg1"/>
                </a:solidFill>
              </a:rPr>
              <a:t>in our modern-day society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82A842-826C-4A17-85F8-955F74EA7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9559" y="4200522"/>
            <a:ext cx="6740685" cy="6820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Carlos Lopez</a:t>
            </a:r>
          </a:p>
        </p:txBody>
      </p:sp>
    </p:spTree>
    <p:extLst>
      <p:ext uri="{BB962C8B-B14F-4D97-AF65-F5344CB8AC3E}">
        <p14:creationId xmlns:p14="http://schemas.microsoft.com/office/powerpoint/2010/main" val="563486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78C10BD-6CF3-43F2-9FC2-1921DFE93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911751E1-5408-48C2-98A0-C9EDE35AFAE2}"/>
              </a:ext>
            </a:extLst>
          </p:cNvPr>
          <p:cNvSpPr/>
          <p:nvPr/>
        </p:nvSpPr>
        <p:spPr>
          <a:xfrm>
            <a:off x="321906" y="2458616"/>
            <a:ext cx="975049" cy="3638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41ED804-3D60-420E-8A15-7B461F1546F2}"/>
              </a:ext>
            </a:extLst>
          </p:cNvPr>
          <p:cNvSpPr/>
          <p:nvPr/>
        </p:nvSpPr>
        <p:spPr>
          <a:xfrm>
            <a:off x="886408" y="6587413"/>
            <a:ext cx="611155" cy="559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897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78C10BD-6CF3-43F2-9FC2-1921DFE93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911751E1-5408-48C2-98A0-C9EDE35AFAE2}"/>
              </a:ext>
            </a:extLst>
          </p:cNvPr>
          <p:cNvSpPr/>
          <p:nvPr/>
        </p:nvSpPr>
        <p:spPr>
          <a:xfrm>
            <a:off x="321906" y="2458616"/>
            <a:ext cx="975049" cy="3638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41ED804-3D60-420E-8A15-7B461F1546F2}"/>
              </a:ext>
            </a:extLst>
          </p:cNvPr>
          <p:cNvSpPr/>
          <p:nvPr/>
        </p:nvSpPr>
        <p:spPr>
          <a:xfrm>
            <a:off x="886408" y="6587413"/>
            <a:ext cx="611155" cy="559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6DC52C6-7055-4AC6-BBB7-87E84E2C5FF2}"/>
              </a:ext>
            </a:extLst>
          </p:cNvPr>
          <p:cNvSpPr/>
          <p:nvPr/>
        </p:nvSpPr>
        <p:spPr>
          <a:xfrm>
            <a:off x="933061" y="5397759"/>
            <a:ext cx="611155" cy="5598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8FECA32-58AB-4DAA-9D1C-1B6F060784A6}"/>
              </a:ext>
            </a:extLst>
          </p:cNvPr>
          <p:cNvSpPr/>
          <p:nvPr/>
        </p:nvSpPr>
        <p:spPr>
          <a:xfrm>
            <a:off x="933061" y="5533052"/>
            <a:ext cx="611155" cy="5598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582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3A08A9-A178-4031-BC24-92127DF28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D6DAE-4D34-4D59-8AE6-8EE8CBA96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84" y="2547257"/>
            <a:ext cx="10730204" cy="4091474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“Coronavirus: Live BBC News Coverage.” </a:t>
            </a:r>
            <a:r>
              <a:rPr lang="en-US" i="1" dirty="0"/>
              <a:t>BBC News</a:t>
            </a:r>
            <a:r>
              <a:rPr lang="en-US" dirty="0"/>
              <a:t>, BBC, 27 Apr. 2020, www.bbc.com/news/av/health-51849070/coronavirus-live-bbc-news-coverage?intlink_from_url=https://www.bbc.com/news/coronavirus&amp;link_location=live-reporting-map.</a:t>
            </a:r>
          </a:p>
          <a:p>
            <a:r>
              <a:rPr lang="en-US" dirty="0"/>
              <a:t>Kim, Catherine. “‘They Just See That You're Asian and You Are Horrible’: How the Pandemic Is Triggering Racist Attacks.” </a:t>
            </a:r>
            <a:r>
              <a:rPr lang="en-US" i="1" dirty="0"/>
              <a:t>Vox</a:t>
            </a:r>
            <a:r>
              <a:rPr lang="en-US" dirty="0"/>
              <a:t>, Vox, 25 Mar. 2020, www.vox.com/identities/2020/3/25/21190655/trump-coronavirus-racist-asian-americans.</a:t>
            </a:r>
          </a:p>
          <a:p>
            <a:r>
              <a:rPr lang="en-US" dirty="0"/>
              <a:t>King, Lorraine. “Stampede at Aldi as Shoppers Rush to Buy Toilet Paper amid Coronavirus Crisis.” </a:t>
            </a:r>
            <a:r>
              <a:rPr lang="en-US" i="1" dirty="0"/>
              <a:t>Mirror</a:t>
            </a:r>
            <a:r>
              <a:rPr lang="en-US" dirty="0"/>
              <a:t>, 10 Mar. 2020, www.mirror.co.uk/news/world-news/coronavirus-stampede-aldi-store-panic-21665125.</a:t>
            </a:r>
          </a:p>
          <a:p>
            <a:r>
              <a:rPr lang="en-US" dirty="0"/>
              <a:t>Morley, Nicole. “Powerful Images from HIV Epidemic Protests in the 1980s and 1990s.” </a:t>
            </a:r>
            <a:r>
              <a:rPr lang="en-US" i="1" dirty="0"/>
              <a:t>Metro</a:t>
            </a:r>
            <a:r>
              <a:rPr lang="en-US" dirty="0"/>
              <a:t>, Metro.co.uk, 11 Dec. 2019, metro.co.uk/2016/11/23/powerful-images-from-hiv-epidemic-protests-in-the-1980s-and-1990s-6274896/.</a:t>
            </a:r>
          </a:p>
          <a:p>
            <a:r>
              <a:rPr lang="en-US" dirty="0"/>
              <a:t>“National Guard Warns about Fraudulent Social Media Post.” </a:t>
            </a:r>
            <a:r>
              <a:rPr lang="en-US" i="1" dirty="0"/>
              <a:t>KRQE News 13</a:t>
            </a:r>
            <a:r>
              <a:rPr lang="en-US" dirty="0"/>
              <a:t>, 27 Mar. 2020, www.krqe.com/health/coronavirus-new-mexico/national-guard-warns-about-fraudulent-social-media-post/.</a:t>
            </a:r>
          </a:p>
          <a:p>
            <a:r>
              <a:rPr lang="en-US" dirty="0" err="1"/>
              <a:t>Ndung</a:t>
            </a:r>
            <a:r>
              <a:rPr lang="en-US" dirty="0"/>
              <a:t>, </a:t>
            </a:r>
            <a:r>
              <a:rPr lang="en-US" dirty="0" err="1"/>
              <a:t>Thumbi</a:t>
            </a:r>
            <a:r>
              <a:rPr lang="en-US" dirty="0"/>
              <a:t>. “Four Big Insights into HIV/AIDS That Provide Hope of Finding a Vaccine.” </a:t>
            </a:r>
            <a:r>
              <a:rPr lang="en-US" i="1" dirty="0"/>
              <a:t>The Conversation</a:t>
            </a:r>
            <a:r>
              <a:rPr lang="en-US" dirty="0"/>
              <a:t>, 18 Mar. 2020, theconversation.com/four-big-insights-into-hiv-aids-that-provide-hope-of-finding-a-vaccine-86736.</a:t>
            </a:r>
          </a:p>
          <a:p>
            <a:r>
              <a:rPr lang="en-US" dirty="0"/>
              <a:t>“Philadelphia.” </a:t>
            </a:r>
            <a:r>
              <a:rPr lang="en-US" i="1" dirty="0"/>
              <a:t>IMDb</a:t>
            </a:r>
            <a:r>
              <a:rPr lang="en-US" dirty="0"/>
              <a:t>, IMDb.com, 14 Jan. 1994, www.imdb.com/title/tt0107818/.</a:t>
            </a:r>
          </a:p>
          <a:p>
            <a:r>
              <a:rPr lang="en-US" dirty="0"/>
              <a:t>Taylor Telford, </a:t>
            </a:r>
            <a:r>
              <a:rPr lang="en-US" dirty="0" err="1"/>
              <a:t>Abha</a:t>
            </a:r>
            <a:r>
              <a:rPr lang="en-US" dirty="0"/>
              <a:t> Bhattarai. “Long Lines, Low Supplies: Coronavirus Chaos Sends Shoppers into Panic-Buying Mode.” </a:t>
            </a:r>
            <a:r>
              <a:rPr lang="en-US" i="1" dirty="0"/>
              <a:t>The Washington Post</a:t>
            </a:r>
            <a:r>
              <a:rPr lang="en-US" dirty="0"/>
              <a:t>, WP Company, 3 Mar. 2020, www.washingtonpost.com/business/2020/03/02/grocery-stores-coronavirus-panic-buying/.</a:t>
            </a:r>
          </a:p>
          <a:p>
            <a:r>
              <a:rPr lang="en-US" dirty="0"/>
              <a:t>Taylor Telford, </a:t>
            </a:r>
            <a:r>
              <a:rPr lang="en-US" dirty="0" err="1"/>
              <a:t>Abha</a:t>
            </a:r>
            <a:r>
              <a:rPr lang="en-US" dirty="0"/>
              <a:t> Bhattarai. “Long Lines, Low Supplies: Coronavirus Chaos Sends Shoppers into Panic-Buying Mode.” </a:t>
            </a:r>
            <a:r>
              <a:rPr lang="en-US" i="1" dirty="0"/>
              <a:t>The Washington Post</a:t>
            </a:r>
            <a:r>
              <a:rPr lang="en-US" dirty="0"/>
              <a:t>, WP Company, 3 Mar. 2020, www.washingtonpost.com/business/2020/03/02/grocery-stores-coronavirus-panic-buying/.</a:t>
            </a:r>
          </a:p>
          <a:p>
            <a:r>
              <a:rPr lang="en-US" dirty="0"/>
              <a:t>“Why the HIV Epidemic Is Not Over.” </a:t>
            </a:r>
            <a:r>
              <a:rPr lang="en-US" i="1" dirty="0"/>
              <a:t>World Health Organization</a:t>
            </a:r>
            <a:r>
              <a:rPr lang="en-US" dirty="0"/>
              <a:t>, World Health Organization, www.who.int/hiv-aids/latest-news-and-events/why-the-hiv-epidemic-is-not-over.</a:t>
            </a:r>
          </a:p>
        </p:txBody>
      </p:sp>
    </p:spTree>
    <p:extLst>
      <p:ext uri="{BB962C8B-B14F-4D97-AF65-F5344CB8AC3E}">
        <p14:creationId xmlns:p14="http://schemas.microsoft.com/office/powerpoint/2010/main" val="2634794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535F9D5-DC2B-41FC-B751-E99D7CB788A2}"/>
              </a:ext>
            </a:extLst>
          </p:cNvPr>
          <p:cNvSpPr txBox="1"/>
          <p:nvPr/>
        </p:nvSpPr>
        <p:spPr>
          <a:xfrm>
            <a:off x="4305299" y="1433849"/>
            <a:ext cx="286173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b="1" dirty="0">
                <a:latin typeface="Kunstler Script" panose="020B0604020202020204" pitchFamily="66" charset="0"/>
              </a:rPr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56586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535F9D5-DC2B-41FC-B751-E99D7CB788A2}"/>
              </a:ext>
            </a:extLst>
          </p:cNvPr>
          <p:cNvSpPr txBox="1"/>
          <p:nvPr/>
        </p:nvSpPr>
        <p:spPr>
          <a:xfrm>
            <a:off x="4305299" y="1433849"/>
            <a:ext cx="286173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b="1" dirty="0">
                <a:latin typeface="Kunstler Script" panose="020B0604020202020204" pitchFamily="66" charset="0"/>
              </a:rPr>
              <a:t>Fin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877EDD-15EC-45A2-BBFF-DECAC50031C2}"/>
              </a:ext>
            </a:extLst>
          </p:cNvPr>
          <p:cNvSpPr txBox="1"/>
          <p:nvPr/>
        </p:nvSpPr>
        <p:spPr>
          <a:xfrm>
            <a:off x="4656668" y="3653368"/>
            <a:ext cx="3822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76195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BAD194-208D-4FF4-BB6B-0A5478F9A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8634" y="731530"/>
            <a:ext cx="4805996" cy="68672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What’s it about?</a:t>
            </a:r>
            <a:br>
              <a:rPr lang="en-US" b="1" dirty="0">
                <a:solidFill>
                  <a:srgbClr val="000000"/>
                </a:solidFill>
              </a:rPr>
            </a:b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9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4B728C2-06C1-4CB0-B82E-C457B7EFDF8F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11" r="1" b="11865"/>
          <a:stretch/>
        </p:blipFill>
        <p:spPr bwMode="auto"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noFill/>
          <a:effectLst>
            <a:softEdge rad="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1FD871-992F-4176-9AC7-65DDF421CAC3}"/>
              </a:ext>
            </a:extLst>
          </p:cNvPr>
          <p:cNvSpPr/>
          <p:nvPr/>
        </p:nvSpPr>
        <p:spPr>
          <a:xfrm>
            <a:off x="5478086" y="6267365"/>
            <a:ext cx="1911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IMDb </a:t>
            </a:r>
            <a:r>
              <a:rPr lang="en-US" i="1" dirty="0"/>
              <a:t>Philadelphia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34FC02-8D51-4ED3-94C2-E2E42DABF8E8}"/>
              </a:ext>
            </a:extLst>
          </p:cNvPr>
          <p:cNvSpPr txBox="1"/>
          <p:nvPr/>
        </p:nvSpPr>
        <p:spPr>
          <a:xfrm>
            <a:off x="6828634" y="1992086"/>
            <a:ext cx="48626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Andrew Beckett played by Tom Hanks gets fired from  his job as a lawyer.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 sues the company for firing him based on his disease and sexual orientation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Joe Miller played by Denzel Washington reluctantly takes his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both become good friends by the end </a:t>
            </a:r>
          </a:p>
        </p:txBody>
      </p:sp>
    </p:spTree>
    <p:extLst>
      <p:ext uri="{BB962C8B-B14F-4D97-AF65-F5344CB8AC3E}">
        <p14:creationId xmlns:p14="http://schemas.microsoft.com/office/powerpoint/2010/main" val="1000141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ronavirus: Live BBC News coverage - BBC News">
            <a:extLst>
              <a:ext uri="{FF2B5EF4-FFF2-40B4-BE49-F238E27FC236}">
                <a16:creationId xmlns:a16="http://schemas.microsoft.com/office/drawing/2014/main" id="{423763AC-4D07-4A33-8A8E-7C2F3DF31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71"/>
          <a:stretch/>
        </p:blipFill>
        <p:spPr bwMode="auto">
          <a:xfrm>
            <a:off x="20" y="1"/>
            <a:ext cx="6050258" cy="3400925"/>
          </a:xfrm>
          <a:custGeom>
            <a:avLst/>
            <a:gdLst/>
            <a:ahLst/>
            <a:cxnLst/>
            <a:rect l="l" t="t" r="r" b="b"/>
            <a:pathLst>
              <a:path w="6050278" h="3400925">
                <a:moveTo>
                  <a:pt x="0" y="0"/>
                </a:moveTo>
                <a:lnTo>
                  <a:pt x="6050278" y="0"/>
                </a:lnTo>
                <a:lnTo>
                  <a:pt x="6050278" y="1827306"/>
                </a:lnTo>
                <a:lnTo>
                  <a:pt x="3892296" y="1827306"/>
                </a:lnTo>
                <a:lnTo>
                  <a:pt x="3892296" y="3400925"/>
                </a:lnTo>
                <a:lnTo>
                  <a:pt x="0" y="3400925"/>
                </a:lnTo>
                <a:close/>
              </a:path>
            </a:pathLst>
          </a:cu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ronavirus pandemic triggers racist attacks against Asian ...">
            <a:extLst>
              <a:ext uri="{FF2B5EF4-FFF2-40B4-BE49-F238E27FC236}">
                <a16:creationId xmlns:a16="http://schemas.microsoft.com/office/drawing/2014/main" id="{87EE9926-D284-4043-96F8-A1ED867DC2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71"/>
          <a:stretch/>
        </p:blipFill>
        <p:spPr bwMode="auto">
          <a:xfrm>
            <a:off x="6141722" y="1"/>
            <a:ext cx="6050278" cy="3400925"/>
          </a:xfrm>
          <a:custGeom>
            <a:avLst/>
            <a:gdLst/>
            <a:ahLst/>
            <a:cxnLst/>
            <a:rect l="l" t="t" r="r" b="b"/>
            <a:pathLst>
              <a:path w="6050278" h="3400925">
                <a:moveTo>
                  <a:pt x="0" y="0"/>
                </a:moveTo>
                <a:lnTo>
                  <a:pt x="6050278" y="0"/>
                </a:lnTo>
                <a:lnTo>
                  <a:pt x="6050278" y="3400925"/>
                </a:lnTo>
                <a:lnTo>
                  <a:pt x="2157982" y="3400925"/>
                </a:lnTo>
                <a:lnTo>
                  <a:pt x="2157982" y="1827306"/>
                </a:lnTo>
                <a:lnTo>
                  <a:pt x="0" y="1827306"/>
                </a:lnTo>
                <a:close/>
              </a:path>
            </a:pathLst>
          </a:cu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our big insights into HIV/AIDS that provide hope of finding a vaccine">
            <a:extLst>
              <a:ext uri="{FF2B5EF4-FFF2-40B4-BE49-F238E27FC236}">
                <a16:creationId xmlns:a16="http://schemas.microsoft.com/office/drawing/2014/main" id="{9E53D2F8-5D15-4A76-8800-0938C4A768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2" r="2" b="6851"/>
          <a:stretch/>
        </p:blipFill>
        <p:spPr bwMode="auto">
          <a:xfrm>
            <a:off x="20" y="3489159"/>
            <a:ext cx="6050258" cy="3368841"/>
          </a:xfrm>
          <a:custGeom>
            <a:avLst/>
            <a:gdLst/>
            <a:ahLst/>
            <a:cxnLst/>
            <a:rect l="l" t="t" r="r" b="b"/>
            <a:pathLst>
              <a:path w="6050278" h="3368841">
                <a:moveTo>
                  <a:pt x="0" y="0"/>
                </a:moveTo>
                <a:lnTo>
                  <a:pt x="3892296" y="0"/>
                </a:lnTo>
                <a:lnTo>
                  <a:pt x="3892296" y="1541535"/>
                </a:lnTo>
                <a:lnTo>
                  <a:pt x="6050278" y="1541535"/>
                </a:lnTo>
                <a:lnTo>
                  <a:pt x="6050278" y="3368841"/>
                </a:lnTo>
                <a:lnTo>
                  <a:pt x="0" y="3368841"/>
                </a:lnTo>
                <a:close/>
              </a:path>
            </a:pathLst>
          </a:cu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ics HIV epidemic protests in the 1980s and 1990s | Metro News">
            <a:extLst>
              <a:ext uri="{FF2B5EF4-FFF2-40B4-BE49-F238E27FC236}">
                <a16:creationId xmlns:a16="http://schemas.microsoft.com/office/drawing/2014/main" id="{8B13ACA4-ABA6-40CC-8490-7A7C103135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3" r="2" b="6688"/>
          <a:stretch/>
        </p:blipFill>
        <p:spPr bwMode="auto">
          <a:xfrm>
            <a:off x="6141722" y="3489159"/>
            <a:ext cx="6050278" cy="3368841"/>
          </a:xfrm>
          <a:custGeom>
            <a:avLst/>
            <a:gdLst/>
            <a:ahLst/>
            <a:cxnLst/>
            <a:rect l="l" t="t" r="r" b="b"/>
            <a:pathLst>
              <a:path w="6050278" h="3368841">
                <a:moveTo>
                  <a:pt x="2157982" y="0"/>
                </a:moveTo>
                <a:lnTo>
                  <a:pt x="6050278" y="0"/>
                </a:lnTo>
                <a:lnTo>
                  <a:pt x="6050278" y="3368841"/>
                </a:lnTo>
                <a:lnTo>
                  <a:pt x="0" y="3368841"/>
                </a:lnTo>
                <a:lnTo>
                  <a:pt x="0" y="1541535"/>
                </a:lnTo>
                <a:lnTo>
                  <a:pt x="2157982" y="1541535"/>
                </a:lnTo>
                <a:close/>
              </a:path>
            </a:pathLst>
          </a:cu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FA8A46-D274-4224-A98F-95C98BD4BF3F}"/>
              </a:ext>
            </a:extLst>
          </p:cNvPr>
          <p:cNvSpPr txBox="1"/>
          <p:nvPr/>
        </p:nvSpPr>
        <p:spPr>
          <a:xfrm>
            <a:off x="3230274" y="6630715"/>
            <a:ext cx="35602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rgbClr val="00B050"/>
                </a:solidFill>
              </a:rPr>
              <a:t>BBC News </a:t>
            </a:r>
            <a:r>
              <a:rPr lang="en-US" sz="1200" i="1" dirty="0">
                <a:solidFill>
                  <a:srgbClr val="00B050"/>
                </a:solidFill>
              </a:rPr>
              <a:t>Coronavirus: Live News Coverage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FE233F-66B8-40AA-8DE0-D868EFD7007B}"/>
              </a:ext>
            </a:extLst>
          </p:cNvPr>
          <p:cNvSpPr txBox="1"/>
          <p:nvPr/>
        </p:nvSpPr>
        <p:spPr>
          <a:xfrm>
            <a:off x="0" y="36891"/>
            <a:ext cx="6208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The Conversation </a:t>
            </a:r>
            <a:r>
              <a:rPr lang="en-US" sz="1200" i="1" dirty="0">
                <a:solidFill>
                  <a:schemeClr val="bg1"/>
                </a:solidFill>
              </a:rPr>
              <a:t>Four Big Insights into HIV/AIDS that Provide Hope of Finding a Vaccine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23F199-889B-4A2B-A457-8F4BFA0BBD49}"/>
              </a:ext>
            </a:extLst>
          </p:cNvPr>
          <p:cNvSpPr txBox="1"/>
          <p:nvPr/>
        </p:nvSpPr>
        <p:spPr>
          <a:xfrm>
            <a:off x="10337231" y="-88232"/>
            <a:ext cx="218600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100" dirty="0">
                <a:solidFill>
                  <a:schemeClr val="accent1"/>
                </a:solidFill>
              </a:rPr>
              <a:t>Vox </a:t>
            </a:r>
            <a:r>
              <a:rPr lang="en-US" sz="1100" i="1" dirty="0">
                <a:solidFill>
                  <a:schemeClr val="accent1"/>
                </a:solidFill>
              </a:rPr>
              <a:t>How the pandemic is triggering racist attacks</a:t>
            </a:r>
          </a:p>
          <a:p>
            <a:pPr>
              <a:spcAft>
                <a:spcPts val="600"/>
              </a:spcAft>
            </a:pPr>
            <a:endParaRPr lang="en-US" sz="1100" dirty="0"/>
          </a:p>
        </p:txBody>
      </p:sp>
      <p:pic>
        <p:nvPicPr>
          <p:cNvPr id="1036" name="Picture 12" descr="Why the HIV epidemic is not over">
            <a:extLst>
              <a:ext uri="{FF2B5EF4-FFF2-40B4-BE49-F238E27FC236}">
                <a16:creationId xmlns:a16="http://schemas.microsoft.com/office/drawing/2014/main" id="{7661BBF0-5409-4322-BBB3-777555366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4192" y="1851711"/>
            <a:ext cx="4348065" cy="3154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3DE88C-2942-4CF0-8586-0EE75CE02E60}"/>
              </a:ext>
            </a:extLst>
          </p:cNvPr>
          <p:cNvSpPr/>
          <p:nvPr/>
        </p:nvSpPr>
        <p:spPr>
          <a:xfrm>
            <a:off x="4739871" y="2165600"/>
            <a:ext cx="262081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FFC000"/>
                </a:solidFill>
              </a:rPr>
              <a:t>WHO</a:t>
            </a:r>
            <a:r>
              <a:rPr lang="en-US" sz="1100" i="1" dirty="0">
                <a:solidFill>
                  <a:srgbClr val="FFC000"/>
                </a:solidFill>
              </a:rPr>
              <a:t>. Why the HIV Pandemic Is Not Over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DD83C4-8E53-4191-BD27-738A4EE95B8B}"/>
              </a:ext>
            </a:extLst>
          </p:cNvPr>
          <p:cNvSpPr txBox="1"/>
          <p:nvPr/>
        </p:nvSpPr>
        <p:spPr>
          <a:xfrm>
            <a:off x="7800392" y="6607632"/>
            <a:ext cx="44527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100" dirty="0">
                <a:solidFill>
                  <a:srgbClr val="FF0000"/>
                </a:solidFill>
              </a:rPr>
              <a:t>Metro </a:t>
            </a:r>
            <a:r>
              <a:rPr lang="en-US" sz="1100" i="1" dirty="0">
                <a:solidFill>
                  <a:srgbClr val="FF0000"/>
                </a:solidFill>
              </a:rPr>
              <a:t>Powerful images from HIV epidemic protests in the 1980s and 1990s</a:t>
            </a:r>
          </a:p>
          <a:p>
            <a:pPr fontAlgn="base"/>
            <a:br>
              <a:rPr lang="en-US" sz="1100" dirty="0"/>
            </a:b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17787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23FF4A8B-B932-401E-BCED-5BF845DCBC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1641" y="34290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49" name="Picture 2">
            <a:extLst>
              <a:ext uri="{FF2B5EF4-FFF2-40B4-BE49-F238E27FC236}">
                <a16:creationId xmlns:a16="http://schemas.microsoft.com/office/drawing/2014/main" id="{2C5842D8-1818-47BB-917B-06A66535F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352" y="362037"/>
            <a:ext cx="4324739" cy="5956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C0B208AC-FC5B-4A7C-80CB-E1AFD7C96F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6118" y="5972694"/>
            <a:ext cx="390097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50" dirty="0">
                <a:solidFill>
                  <a:srgbClr val="333333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KRQE News </a:t>
            </a:r>
            <a:r>
              <a:rPr lang="en-US" altLang="en-US" sz="1050" i="1" dirty="0">
                <a:solidFill>
                  <a:srgbClr val="333333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National Guard Warns about Fraudulent Social Media Post.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132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7" descr="Long lines and grocery stores emptied as customers prepare for the ...">
            <a:extLst>
              <a:ext uri="{FF2B5EF4-FFF2-40B4-BE49-F238E27FC236}">
                <a16:creationId xmlns:a16="http://schemas.microsoft.com/office/drawing/2014/main" id="{E0C571D0-E61C-4D18-A490-70079BF2C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6404" y="0"/>
            <a:ext cx="90055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3FF4A8B-B932-401E-BCED-5BF845DCBC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1641" y="34290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53" name="Picture 5" descr="Coronavirus: Stampede at Aldi store as panicked shoppers rush to ...">
            <a:extLst>
              <a:ext uri="{FF2B5EF4-FFF2-40B4-BE49-F238E27FC236}">
                <a16:creationId xmlns:a16="http://schemas.microsoft.com/office/drawing/2014/main" id="{4C0C5AF3-8FBD-4759-8C02-D979331F2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601824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2">
            <a:extLst>
              <a:ext uri="{FF2B5EF4-FFF2-40B4-BE49-F238E27FC236}">
                <a16:creationId xmlns:a16="http://schemas.microsoft.com/office/drawing/2014/main" id="{2C5842D8-1818-47BB-917B-06A66535F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352" y="362037"/>
            <a:ext cx="4324739" cy="5956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C0B208AC-FC5B-4A7C-80CB-E1AFD7C96F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6118" y="5972694"/>
            <a:ext cx="3900973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50" dirty="0">
                <a:solidFill>
                  <a:srgbClr val="333333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KRQE News </a:t>
            </a:r>
            <a:r>
              <a:rPr lang="en-US" altLang="en-US" sz="1050" i="1" dirty="0">
                <a:solidFill>
                  <a:srgbClr val="333333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National Guard Warns about Fraudulent Social Media Post.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E97AAF-3258-4A77-ABF8-E9B1FC06EA90}"/>
              </a:ext>
            </a:extLst>
          </p:cNvPr>
          <p:cNvSpPr/>
          <p:nvPr/>
        </p:nvSpPr>
        <p:spPr>
          <a:xfrm>
            <a:off x="24752" y="6338627"/>
            <a:ext cx="51955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i="0" dirty="0">
                <a:solidFill>
                  <a:schemeClr val="bg1"/>
                </a:solidFill>
                <a:effectLst/>
                <a:latin typeface="Open Sans Condensed"/>
              </a:rPr>
              <a:t>Mirror </a:t>
            </a:r>
            <a:r>
              <a:rPr lang="en-US" sz="1200" b="1" i="1" dirty="0">
                <a:solidFill>
                  <a:schemeClr val="bg1"/>
                </a:solidFill>
                <a:effectLst/>
                <a:latin typeface="Open Sans Condensed"/>
              </a:rPr>
              <a:t>Coronavirus: Stampede at Aldi store as panicked shoppers rush to buy toilet paper</a:t>
            </a:r>
            <a:endParaRPr lang="en-US" sz="1200" i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9712F9-FD4C-44FF-B675-F41862E9C876}"/>
              </a:ext>
            </a:extLst>
          </p:cNvPr>
          <p:cNvSpPr txBox="1"/>
          <p:nvPr/>
        </p:nvSpPr>
        <p:spPr>
          <a:xfrm>
            <a:off x="6018245" y="6308073"/>
            <a:ext cx="6173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Washington Post </a:t>
            </a:r>
            <a:r>
              <a:rPr lang="en-US" sz="1200" i="1" dirty="0">
                <a:solidFill>
                  <a:schemeClr val="bg1"/>
                </a:solidFill>
              </a:rPr>
              <a:t>Long lines, low supplies: Coronavirus chaos sends shoppers into panic-buying mode</a:t>
            </a:r>
          </a:p>
          <a:p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52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F3A6CD-8FE6-453C-94EC-5737107FD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92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F3A6CD-8FE6-453C-94EC-5737107FD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5343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27A21DCE-6D2B-482D-993C-0960373E960F}"/>
              </a:ext>
            </a:extLst>
          </p:cNvPr>
          <p:cNvSpPr/>
          <p:nvPr/>
        </p:nvSpPr>
        <p:spPr>
          <a:xfrm>
            <a:off x="657808" y="6204857"/>
            <a:ext cx="643813" cy="400283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9419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78C10BD-6CF3-43F2-9FC2-1921DFE93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70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78C10BD-6CF3-43F2-9FC2-1921DFE93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911751E1-5408-48C2-98A0-C9EDE35AFAE2}"/>
              </a:ext>
            </a:extLst>
          </p:cNvPr>
          <p:cNvSpPr/>
          <p:nvPr/>
        </p:nvSpPr>
        <p:spPr>
          <a:xfrm>
            <a:off x="321906" y="2458616"/>
            <a:ext cx="975049" cy="3638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82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564</Words>
  <Application>Microsoft Office PowerPoint</Application>
  <PresentationFormat>Widescreen</PresentationFormat>
  <Paragraphs>35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Open Sans Condensed</vt:lpstr>
      <vt:lpstr>Arial</vt:lpstr>
      <vt:lpstr>Calibri</vt:lpstr>
      <vt:lpstr>Calibri Light</vt:lpstr>
      <vt:lpstr>Kunstler Script</vt:lpstr>
      <vt:lpstr>Times New Roman</vt:lpstr>
      <vt:lpstr>Office Theme</vt:lpstr>
      <vt:lpstr>The Relevance of Philadelphia in our modern-day society</vt:lpstr>
      <vt:lpstr>What’s it about?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Bibliography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Relevance of Philadelphia in our modern-day society</dc:title>
  <dc:creator>Carlos A. Lopez Padilla</dc:creator>
  <cp:lastModifiedBy>Carlos A. Lopez Padilla</cp:lastModifiedBy>
  <cp:revision>14</cp:revision>
  <dcterms:created xsi:type="dcterms:W3CDTF">2020-04-28T11:35:37Z</dcterms:created>
  <dcterms:modified xsi:type="dcterms:W3CDTF">2020-04-28T14:48:47Z</dcterms:modified>
</cp:coreProperties>
</file>